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Agrandir Wide Bold" panose="020B0604020202020204" charset="0"/>
      <p:regular r:id="rId13"/>
    </p:embeddedFont>
    <p:embeddedFont>
      <p:font typeface="The Seasons" panose="020B0604020202020204" charset="0"/>
      <p:regular r:id="rId14"/>
    </p:embeddedFont>
    <p:embeddedFont>
      <p:font typeface="The Seaso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41085-71A7-42EC-9064-57BFBF7434B7}" v="15" dt="2026-02-18T11:31:00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458322" y="7451742"/>
            <a:ext cx="4419714" cy="3613116"/>
          </a:xfrm>
          <a:custGeom>
            <a:avLst/>
            <a:gdLst/>
            <a:ahLst/>
            <a:cxnLst/>
            <a:rect l="l" t="t" r="r" b="b"/>
            <a:pathLst>
              <a:path w="4419714" h="3613116">
                <a:moveTo>
                  <a:pt x="0" y="0"/>
                </a:moveTo>
                <a:lnTo>
                  <a:pt x="4419715" y="0"/>
                </a:lnTo>
                <a:lnTo>
                  <a:pt x="4419715" y="3613116"/>
                </a:lnTo>
                <a:lnTo>
                  <a:pt x="0" y="3613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271832"/>
            <a:ext cx="16506683" cy="272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0"/>
              </a:lnSpc>
              <a:spcBef>
                <a:spcPct val="0"/>
              </a:spcBef>
            </a:pPr>
            <a:r>
              <a:rPr lang="en-US" sz="6099" b="1" spc="335" dirty="0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Infosys springboard Vritual Internship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0473" y="2363528"/>
            <a:ext cx="16457940" cy="752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8"/>
              </a:lnSpc>
              <a:spcBef>
                <a:spcPct val="0"/>
              </a:spcBef>
            </a:pPr>
            <a:endParaRPr dirty="0"/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Details:</a:t>
            </a:r>
          </a:p>
          <a:p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Food Trends: Understanding Customer Preferences in F&amp;B</a:t>
            </a: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ID: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Batch-11, Group 1, Team-A</a:t>
            </a: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Mentor/Guide: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Nityasree </a:t>
            </a:r>
          </a:p>
          <a:p>
            <a:r>
              <a:rPr lang="en-US" sz="3600" b="1" spc="214" dirty="0">
                <a:solidFill>
                  <a:srgbClr val="000000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Done By: </a:t>
            </a:r>
            <a:r>
              <a:rPr lang="en-US" sz="3600" spc="214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Lekhana S.R</a:t>
            </a:r>
          </a:p>
          <a:p>
            <a:pPr algn="l">
              <a:lnSpc>
                <a:spcPts val="6668"/>
              </a:lnSpc>
              <a:spcBef>
                <a:spcPct val="0"/>
              </a:spcBef>
            </a:pPr>
            <a:endParaRPr lang="en-US" sz="3899" b="1" spc="214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l">
              <a:lnSpc>
                <a:spcPts val="6668"/>
              </a:lnSpc>
              <a:spcBef>
                <a:spcPct val="0"/>
              </a:spcBef>
            </a:pPr>
            <a:endParaRPr lang="en-US" sz="3899" spc="214" dirty="0">
              <a:solidFill>
                <a:srgbClr val="000000"/>
              </a:solidFill>
              <a:latin typeface="The Seasons"/>
              <a:ea typeface="The Seasons"/>
              <a:cs typeface="The Seasons"/>
              <a:sym typeface="The Seasons"/>
            </a:endParaRPr>
          </a:p>
          <a:p>
            <a:pPr algn="l">
              <a:lnSpc>
                <a:spcPts val="6668"/>
              </a:lnSpc>
              <a:spcBef>
                <a:spcPct val="0"/>
              </a:spcBef>
            </a:pPr>
            <a:endParaRPr lang="en-US" sz="3899" spc="214" dirty="0">
              <a:solidFill>
                <a:srgbClr val="000000"/>
              </a:solidFill>
              <a:latin typeface="The Seasons"/>
              <a:ea typeface="The Seasons"/>
              <a:cs typeface="The Seasons"/>
              <a:sym typeface="The Seasons"/>
            </a:endParaRPr>
          </a:p>
          <a:p>
            <a:pPr algn="l">
              <a:lnSpc>
                <a:spcPts val="6668"/>
              </a:lnSpc>
              <a:spcBef>
                <a:spcPct val="0"/>
              </a:spcBef>
            </a:pPr>
            <a:r>
              <a:rPr lang="en-US" sz="3899" spc="214" dirty="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                                </a:t>
            </a:r>
          </a:p>
        </p:txBody>
      </p:sp>
      <p:sp>
        <p:nvSpPr>
          <p:cNvPr id="8" name="Freeform 8"/>
          <p:cNvSpPr/>
          <p:nvPr/>
        </p:nvSpPr>
        <p:spPr>
          <a:xfrm>
            <a:off x="11032555" y="5726652"/>
            <a:ext cx="5474128" cy="4429067"/>
          </a:xfrm>
          <a:custGeom>
            <a:avLst/>
            <a:gdLst/>
            <a:ahLst/>
            <a:cxnLst/>
            <a:rect l="l" t="t" r="r" b="b"/>
            <a:pathLst>
              <a:path w="5474128" h="4429067">
                <a:moveTo>
                  <a:pt x="0" y="0"/>
                </a:moveTo>
                <a:lnTo>
                  <a:pt x="5474128" y="0"/>
                </a:lnTo>
                <a:lnTo>
                  <a:pt x="5474128" y="4429067"/>
                </a:lnTo>
                <a:lnTo>
                  <a:pt x="0" y="44290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0360" y="628650"/>
            <a:ext cx="14221440" cy="1018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303870"/>
                </a:solidFill>
                <a:latin typeface="Agrandir Wide Bold" panose="020B0604020202020204" charset="0"/>
                <a:ea typeface="Agrandir Wide Bold"/>
                <a:cs typeface="Agrandir Wide Bold"/>
                <a:sym typeface="Agrandir Wide Bold"/>
              </a:rPr>
              <a:t>Acknowledgement and 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269" y="1979178"/>
            <a:ext cx="16492702" cy="716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We would like to express our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heartfelt gratitude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to the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Infosys Springboard Team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for organizing this valuable internship opportunity and providing a strong learning platform.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We sincerely thank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our Mentor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for her continuous support, guidance, and constructive feedback throughout the project.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We are also grateful to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our teammates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for their collaboration, encouragement, and valuable insights during the project work.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This internship has been a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significant step in our professional growth and technical journey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, helping us strengthen our skills in data analysis and visualization.</a:t>
            </a:r>
          </a:p>
          <a:p>
            <a:pPr algn="l">
              <a:lnSpc>
                <a:spcPts val="4698"/>
              </a:lnSpc>
            </a:pPr>
            <a:endParaRPr lang="en-US" sz="2669" dirty="0"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4698"/>
              </a:lnSpc>
            </a:pP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References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•Microsoft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Power BI Documentation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Infosys Springboard Virtual Internship 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course materials</a:t>
            </a:r>
          </a:p>
          <a:p>
            <a:pPr algn="l">
              <a:lnSpc>
                <a:spcPts val="4698"/>
              </a:lnSpc>
              <a:spcBef>
                <a:spcPct val="0"/>
              </a:spcBef>
            </a:pPr>
            <a:endParaRPr lang="en-US" sz="2669" dirty="0">
              <a:solidFill>
                <a:srgbClr val="303870"/>
              </a:solidFill>
              <a:latin typeface="The Seasons"/>
              <a:ea typeface="The Seasons"/>
              <a:cs typeface="The Seasons"/>
              <a:sym typeface="The Seaso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534337"/>
            <a:ext cx="10208996" cy="181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1"/>
              </a:lnSpc>
            </a:pPr>
            <a:r>
              <a:rPr lang="en-US" sz="10343" b="1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99020" y="647700"/>
            <a:ext cx="8264380" cy="99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  <a:spcBef>
                <a:spcPct val="0"/>
              </a:spcBef>
            </a:pPr>
            <a:r>
              <a:rPr lang="en-US" sz="5000" b="1" spc="275" dirty="0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1640" y="2290143"/>
            <a:ext cx="16791704" cy="553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  <a:spcBef>
                <a:spcPct val="0"/>
              </a:spcBef>
            </a:pPr>
            <a:r>
              <a:rPr lang="en-US" sz="3099" b="1" spc="170" dirty="0">
                <a:solidFill>
                  <a:srgbClr val="000000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Objective:</a:t>
            </a:r>
          </a:p>
          <a:p>
            <a:pPr marL="604519" lvl="1" indent="-302260" algn="l">
              <a:lnSpc>
                <a:spcPts val="4787"/>
              </a:lnSpc>
              <a:buFont typeface="Arial"/>
              <a:buChar char="•"/>
            </a:pPr>
            <a:r>
              <a:rPr lang="en-US" sz="2799" spc="153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Decode Customer Personas: To transform demographic data (Age, Income, Occupation) into "Customer Profile Intelligence" that identifies who the high-value diners are.</a:t>
            </a:r>
          </a:p>
          <a:p>
            <a:pPr marL="604519" lvl="1" indent="-302260" algn="l">
              <a:lnSpc>
                <a:spcPts val="4787"/>
              </a:lnSpc>
              <a:buFont typeface="Arial"/>
              <a:buChar char="•"/>
            </a:pPr>
            <a:r>
              <a:rPr lang="en-US" sz="2799" spc="153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Analyze Ordering Ecosystems: To map "Ordering Patterns &amp; Platform Behavior," determining whether customers prefer direct interaction or digital delivery apps.</a:t>
            </a:r>
          </a:p>
          <a:p>
            <a:pPr marL="604519" lvl="1" indent="-302260" algn="l">
              <a:lnSpc>
                <a:spcPts val="4787"/>
              </a:lnSpc>
              <a:buFont typeface="Arial"/>
              <a:buChar char="•"/>
            </a:pPr>
            <a:r>
              <a:rPr lang="en-US" sz="2799" spc="153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Evaluate Service Excellence: To measure "Delivery Experience &amp; Quality" by correlating wait times and food freshness with overall customer satisfaction ratings.</a:t>
            </a:r>
          </a:p>
          <a:p>
            <a:pPr marL="604519" lvl="1" indent="-302260" algn="l">
              <a:lnSpc>
                <a:spcPts val="4787"/>
              </a:lnSpc>
              <a:buFont typeface="Arial"/>
              <a:buChar char="•"/>
            </a:pPr>
            <a:r>
              <a:rPr lang="en-US" sz="2799" spc="153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Identify Market Drivers: To uncover "Cuisine Performance &amp; Influence Factors" (like discounts and health concerns) to help restaurants optimize their menus and promotions</a:t>
            </a:r>
            <a:r>
              <a:rPr lang="en-US" sz="2799" spc="153" dirty="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4B43D7-F143-2737-1167-D34B63320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180F8F-54F4-CA87-5A9E-516E6EED911A}"/>
              </a:ext>
            </a:extLst>
          </p:cNvPr>
          <p:cNvSpPr txBox="1"/>
          <p:nvPr/>
        </p:nvSpPr>
        <p:spPr>
          <a:xfrm>
            <a:off x="4572000" y="440852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266CA-8E95-B05B-E76D-84204B533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3" y="1229130"/>
            <a:ext cx="5124902" cy="4243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BD8CED-142A-5CCD-BD2F-8C9CF3023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14" y="1272808"/>
            <a:ext cx="5057188" cy="4199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3CB620-C3E9-DB57-A01F-848E1DEA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3" y="5770377"/>
            <a:ext cx="5124903" cy="4243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05035-D916-F0B9-3C3C-416BF014A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752545"/>
            <a:ext cx="5124902" cy="4193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939750-CBEE-19B1-7814-33FCF3EDE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355" y="184924"/>
            <a:ext cx="6680200" cy="10020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93BD93-D5E2-39F8-1521-A2E3E25B9510}"/>
              </a:ext>
            </a:extLst>
          </p:cNvPr>
          <p:cNvSpPr txBox="1"/>
          <p:nvPr/>
        </p:nvSpPr>
        <p:spPr>
          <a:xfrm>
            <a:off x="437874" y="76092"/>
            <a:ext cx="10591800" cy="1047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549"/>
              </a:lnSpc>
              <a:spcBef>
                <a:spcPct val="0"/>
              </a:spcBef>
            </a:pPr>
            <a:r>
              <a:rPr lang="en-US" sz="4000" b="1" spc="274" dirty="0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Execution &amp; Milestone Reviews</a:t>
            </a:r>
          </a:p>
        </p:txBody>
      </p:sp>
    </p:spTree>
    <p:extLst>
      <p:ext uri="{BB962C8B-B14F-4D97-AF65-F5344CB8AC3E}">
        <p14:creationId xmlns:p14="http://schemas.microsoft.com/office/powerpoint/2010/main" val="309721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8200" y="1104900"/>
            <a:ext cx="53293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1"/>
              </a:lnSpc>
              <a:spcBef>
                <a:spcPct val="0"/>
              </a:spcBef>
            </a:pPr>
            <a:r>
              <a:rPr lang="en-US" sz="6600" b="1" spc="231" dirty="0">
                <a:solidFill>
                  <a:schemeClr val="tx2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Snapshots</a:t>
            </a:r>
            <a:r>
              <a:rPr lang="en-US" sz="4200" b="1" spc="231" dirty="0">
                <a:solidFill>
                  <a:schemeClr val="tx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A5270-6938-FBFC-9DB9-2BDFD155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14301"/>
            <a:ext cx="9202064" cy="4343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57D6D-78C1-567A-9F12-CD057F8C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603936"/>
            <a:ext cx="9202065" cy="556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AF1BE-6987-580F-3E9E-3A7C31E75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358" y="4603936"/>
            <a:ext cx="8354842" cy="5568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B174C6-8EE9-9E6E-349E-288F313C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3" y="434848"/>
            <a:ext cx="8502668" cy="432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687ED-8D50-E352-4A6F-C34D475A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187" y="350692"/>
            <a:ext cx="8842210" cy="4411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59E20-755D-0C03-4260-E047AF2F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3" y="5227033"/>
            <a:ext cx="8473171" cy="4857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BB2EF-41B6-BD90-1C58-785A4BB97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096" y="5069937"/>
            <a:ext cx="8823303" cy="50143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85887"/>
            <a:ext cx="1470617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sz="4999" b="1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CHALLENGES FACED AND RESOLUTION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" y="2607310"/>
            <a:ext cx="16168243" cy="446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•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Challenge 1: Data Categorization: Many columns like "Monthly Income" and "Maximum wait time" were categorical strings.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•Resolution: Used data mapping and encoding to convert them into usable formats for analysis.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•Challenge 2: Multi-variate Analysis: Difficulty in seeing how 'Health Concern' and 'Affordability' act together.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•Resolution: Created heatmaps and pivot tables to visualize overlapping preferences.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•Challenge 3: Outliers in Order Amounts: Some order values were significantly higher than average.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•Resolution: Used box plots to identify and validate these entries against the "Family Size" column.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29631" y="738417"/>
            <a:ext cx="9214969" cy="845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303870"/>
                </a:solidFill>
                <a:latin typeface="Agrandir Wide Bold" panose="020B0604020202020204" charset="0"/>
                <a:ea typeface="The Seasons Bold"/>
                <a:cs typeface="The Seasons Bold"/>
                <a:sym typeface="The Seasons Bold"/>
              </a:rPr>
              <a:t>Learnings and Skills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96482"/>
            <a:ext cx="15121720" cy="657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Power BI:</a:t>
            </a:r>
            <a:r>
              <a:rPr lang="en-US" sz="30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Used for end-to-end Business Intelligence—from data ingestion to publishing interactive 7-page reports.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Power Query: Performed ETL (Extract, Transform, Load) to clean the Dataset.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Data Science &amp; Visualization Skills: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Data Modeling: Established relationships between different data categories to ensure seamless filtering across all 7 dashboard pages.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DAX (Data Analysis Expressions): Created custom measures for "Average Rating," "Total Orders," and "Customer Sentiment Scores."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Advanced Visualizations: Implemented Slicers (for City/Gender), Decomposition Trees (to find influence factors), and Ribbon Charts (for trend analysis over time).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Interactive Reporting: Configured Cross-filtering and Sync Slicers so that a selection on the "Customer Profile" page reflects on the "Cuisine Performance" page.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9200" y="419100"/>
            <a:ext cx="13854395" cy="1743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303870"/>
                </a:solidFill>
                <a:latin typeface="Agrandir Wide Bold" panose="020B0604020202020204" charset="0"/>
                <a:ea typeface="The Seasons Bold"/>
                <a:cs typeface="The Seasons Bold"/>
                <a:sym typeface="The Seasons Bold"/>
              </a:rPr>
              <a:t>Key Insights and Future Enhancement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107" y="2350135"/>
            <a:ext cx="14965855" cy="556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Key Insights: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Student Influence: A large portion of the dataset consists of students with "No Income," yet they frequently order "Veg" and "Snacks."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Trust Factor: Google Maps accuracy and "Good Tracking Systems" are rated as "Important" by over 70% of respondents.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Health Trend: There is a strong correlation between "Strongly Agree" on Health Concern and "Veg" food preferences.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Future Enhancement: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Machine Learning Integration: Building a recommendation engine based on past ratings.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Real-time Analysis: Integrating API data from live food delivery apps to study peak-hour trends.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6825" y="740774"/>
            <a:ext cx="889193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sz="4999" b="1" dirty="0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CONCLUSION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01251" y="1028700"/>
            <a:ext cx="5833569" cy="8229600"/>
            <a:chOff x="0" y="0"/>
            <a:chExt cx="903772" cy="12749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3772" cy="1274980"/>
            </a:xfrm>
            <a:custGeom>
              <a:avLst/>
              <a:gdLst/>
              <a:ahLst/>
              <a:cxnLst/>
              <a:rect l="l" t="t" r="r" b="b"/>
              <a:pathLst>
                <a:path w="903772" h="1274980">
                  <a:moveTo>
                    <a:pt x="0" y="0"/>
                  </a:moveTo>
                  <a:lnTo>
                    <a:pt x="903772" y="0"/>
                  </a:lnTo>
                  <a:lnTo>
                    <a:pt x="903772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55871" r="-5587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82575" y="2468757"/>
            <a:ext cx="10000434" cy="614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4399"/>
              </a:lnSpc>
              <a:buFont typeface="Arial"/>
              <a:buChar char="•"/>
            </a:pPr>
            <a:r>
              <a:rPr lang="en-US" sz="24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Our comprehensive analysis reveals that the F&amp;B industry has shifted from a Product-centric model to a Trust-centric model. Through our 7-page Power BI dashboard, we proved that while 'Taste' gets the first order, 'Transparency'—in the form of tracking accuracy and delivery speed—earns the second.</a:t>
            </a:r>
          </a:p>
          <a:p>
            <a:pPr algn="l">
              <a:lnSpc>
                <a:spcPts val="4399"/>
              </a:lnSpc>
            </a:pPr>
            <a:endParaRPr lang="en-US" sz="2499" dirty="0"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marL="539748" lvl="1" indent="-269874" algn="l">
              <a:lnSpc>
                <a:spcPts val="4399"/>
              </a:lnSpc>
              <a:buFont typeface="Arial"/>
              <a:buChar char="•"/>
            </a:pPr>
            <a:r>
              <a:rPr lang="en-US" sz="24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By identifying the high-volume student demographic and the surprising strength of direct-call ordering, we have provided a roadmap for brands to optimize their digital presence. Ultimately, success in today's market requires a balance of health-conscious options and seamless operational execution</a:t>
            </a:r>
            <a:r>
              <a:rPr lang="en-US" sz="2499" dirty="0">
                <a:latin typeface="The Seasons"/>
                <a:ea typeface="The Seasons"/>
                <a:cs typeface="The Seasons"/>
                <a:sym typeface="The Seasons"/>
              </a:rPr>
              <a:t>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745</Words>
  <Application>Microsoft Office PowerPoint</Application>
  <PresentationFormat>Custom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Times New Roman</vt:lpstr>
      <vt:lpstr>Arial</vt:lpstr>
      <vt:lpstr>The Seasons</vt:lpstr>
      <vt:lpstr>The Seasons Bold</vt:lpstr>
      <vt:lpstr>Calibri</vt:lpstr>
      <vt:lpstr>Agrandir Wide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Beige Simple Project Proposal Presentation</dc:title>
  <cp:lastModifiedBy>lekhana sr</cp:lastModifiedBy>
  <cp:revision>2</cp:revision>
  <dcterms:created xsi:type="dcterms:W3CDTF">2006-08-16T00:00:00Z</dcterms:created>
  <dcterms:modified xsi:type="dcterms:W3CDTF">2026-02-20T15:23:03Z</dcterms:modified>
  <dc:identifier>DAHA1FDL2T8</dc:identifier>
</cp:coreProperties>
</file>